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256" r:id="rId2"/>
    <p:sldId id="273" r:id="rId3"/>
    <p:sldId id="274" r:id="rId4"/>
    <p:sldId id="271" r:id="rId5"/>
    <p:sldId id="257" r:id="rId6"/>
    <p:sldId id="268" r:id="rId7"/>
    <p:sldId id="258" r:id="rId8"/>
    <p:sldId id="259" r:id="rId9"/>
    <p:sldId id="265" r:id="rId10"/>
    <p:sldId id="266" r:id="rId11"/>
    <p:sldId id="269" r:id="rId12"/>
    <p:sldId id="277" r:id="rId13"/>
    <p:sldId id="278" r:id="rId14"/>
    <p:sldId id="279" r:id="rId15"/>
    <p:sldId id="270" r:id="rId16"/>
    <p:sldId id="281" r:id="rId17"/>
    <p:sldId id="275" r:id="rId18"/>
    <p:sldId id="276" r:id="rId19"/>
    <p:sldId id="280" r:id="rId20"/>
    <p:sldId id="267" r:id="rId2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3507F-19F3-45EF-858B-ADB9BA982C63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D6BF8-3AEC-4A7F-B315-9F207ABBD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04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7C2B9D9-1331-46DB-88E7-8D86332BF5EF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08DE099-7FF5-4882-92EE-2E9E06862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2B9D9-1331-46DB-88E7-8D86332BF5EF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8DE099-7FF5-4882-92EE-2E9E06862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2B9D9-1331-46DB-88E7-8D86332BF5EF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8DE099-7FF5-4882-92EE-2E9E06862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2B9D9-1331-46DB-88E7-8D86332BF5EF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8DE099-7FF5-4882-92EE-2E9E06862F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2B9D9-1331-46DB-88E7-8D86332BF5EF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8DE099-7FF5-4882-92EE-2E9E06862F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2B9D9-1331-46DB-88E7-8D86332BF5EF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8DE099-7FF5-4882-92EE-2E9E06862F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2B9D9-1331-46DB-88E7-8D86332BF5EF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8DE099-7FF5-4882-92EE-2E9E06862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2B9D9-1331-46DB-88E7-8D86332BF5EF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8DE099-7FF5-4882-92EE-2E9E06862F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2B9D9-1331-46DB-88E7-8D86332BF5EF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8DE099-7FF5-4882-92EE-2E9E06862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7C2B9D9-1331-46DB-88E7-8D86332BF5EF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8DE099-7FF5-4882-92EE-2E9E06862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7C2B9D9-1331-46DB-88E7-8D86332BF5EF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08DE099-7FF5-4882-92EE-2E9E06862F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7C2B9D9-1331-46DB-88E7-8D86332BF5EF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08DE099-7FF5-4882-92EE-2E9E06862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questionpro.com/blog/what-is-research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 to Social Research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marL="342900" lvl="0" indent="-342900" algn="just" defTabSz="457200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An inquiry based on testing a theory composed of variables, measured with numbers and analysed with statistical procedures, in order to determine whether the predictive generalisations of the theory hold true</a:t>
            </a:r>
            <a:endParaRPr lang="en-GB" sz="3600" dirty="0">
              <a:solidFill>
                <a:prstClr val="black"/>
              </a:solidFill>
              <a:latin typeface="Calibri"/>
            </a:endParaRP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FF0000"/>
                </a:solidFill>
                <a:latin typeface="Calibri"/>
              </a:rPr>
              <a:t>Associated with: </a:t>
            </a:r>
            <a:endParaRPr lang="en-GB" sz="3600" dirty="0" smtClean="0">
              <a:solidFill>
                <a:srgbClr val="FF0000"/>
              </a:solidFill>
              <a:latin typeface="Calibri"/>
            </a:endParaRP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Calibri"/>
              </a:rPr>
              <a:t>Post/positivist </a:t>
            </a:r>
            <a:r>
              <a:rPr lang="en-GB" sz="3600" dirty="0">
                <a:latin typeface="Calibri"/>
              </a:rPr>
              <a:t>paradigm</a:t>
            </a: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FF0000"/>
                </a:solidFill>
                <a:latin typeface="Calibri"/>
              </a:rPr>
              <a:t>Key principle</a:t>
            </a:r>
            <a:r>
              <a:rPr lang="en-GB" sz="3600" dirty="0">
                <a:latin typeface="Calibri"/>
              </a:rPr>
              <a:t>: </a:t>
            </a:r>
            <a:endParaRPr lang="en-GB" sz="3600" dirty="0" smtClean="0">
              <a:latin typeface="Calibri"/>
            </a:endParaRP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Calibri"/>
              </a:rPr>
              <a:t>Objectivity</a:t>
            </a:r>
            <a:endParaRPr lang="en-GB" sz="3600" dirty="0">
              <a:latin typeface="Calibri"/>
            </a:endParaRP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FF0000"/>
                </a:solidFill>
                <a:latin typeface="Calibri"/>
              </a:rPr>
              <a:t>Theory </a:t>
            </a:r>
            <a:r>
              <a:rPr lang="en-GB" sz="3600" dirty="0" smtClean="0">
                <a:solidFill>
                  <a:srgbClr val="FF0000"/>
                </a:solidFill>
                <a:latin typeface="Calibri"/>
              </a:rPr>
              <a:t>Production: </a:t>
            </a: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3600" i="1" dirty="0" smtClean="0">
                <a:latin typeface="Calibri"/>
              </a:rPr>
              <a:t>before</a:t>
            </a:r>
            <a:r>
              <a:rPr lang="en-GB" sz="3600" dirty="0" smtClean="0">
                <a:latin typeface="Calibri"/>
              </a:rPr>
              <a:t> the </a:t>
            </a:r>
            <a:r>
              <a:rPr lang="en-GB" sz="3600" dirty="0">
                <a:latin typeface="Calibri"/>
              </a:rPr>
              <a:t>study (theory </a:t>
            </a:r>
            <a:r>
              <a:rPr lang="en-GB" sz="3600" i="1" dirty="0">
                <a:latin typeface="Calibri"/>
              </a:rPr>
              <a:t>verification</a:t>
            </a:r>
            <a:r>
              <a:rPr lang="en-GB" sz="3600" dirty="0" smtClean="0">
                <a:latin typeface="Calibri"/>
              </a:rPr>
              <a:t>) (</a:t>
            </a:r>
            <a:r>
              <a:rPr lang="en-GB" sz="3600" dirty="0" err="1" smtClean="0">
                <a:latin typeface="Calibri"/>
              </a:rPr>
              <a:t>Hypotho</a:t>
            </a:r>
            <a:r>
              <a:rPr lang="en-GB" sz="3600" dirty="0" smtClean="0">
                <a:latin typeface="Calibri"/>
              </a:rPr>
              <a:t>-deductive)</a:t>
            </a:r>
            <a:endParaRPr lang="en-GB" sz="3600" i="1" dirty="0">
              <a:latin typeface="Calibri"/>
            </a:endParaRP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FF0000"/>
                </a:solidFill>
                <a:latin typeface="Calibri"/>
              </a:rPr>
              <a:t>Process: </a:t>
            </a:r>
            <a:r>
              <a:rPr lang="en-GB" sz="3600" dirty="0">
                <a:latin typeface="Calibri"/>
              </a:rPr>
              <a:t>Deductive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11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2286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Based on the Interpretivists Philosophy of Symbolic Interactionism </a:t>
            </a:r>
          </a:p>
          <a:p>
            <a:r>
              <a:rPr lang="en-US" sz="2000" dirty="0" smtClean="0"/>
              <a:t>1. </a:t>
            </a:r>
            <a:r>
              <a:rPr lang="en-US" sz="2400" dirty="0" smtClean="0"/>
              <a:t>Ethnographic Research </a:t>
            </a:r>
          </a:p>
          <a:p>
            <a:r>
              <a:rPr lang="en-US" sz="2400" dirty="0" smtClean="0"/>
              <a:t>2. Grounded Research</a:t>
            </a:r>
          </a:p>
          <a:p>
            <a:r>
              <a:rPr lang="en-US" sz="2400" dirty="0" smtClean="0"/>
              <a:t>3. Phenomenological Research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of Qualitative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124199"/>
            <a:ext cx="7467599" cy="32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7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is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a qualitative method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here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researchers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observe and/or interact with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a </a:t>
            </a:r>
            <a:r>
              <a:rPr lang="en-US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study's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participants in their real-life environment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Ethnography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was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popularized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by anthropology, but is used across a wide range of social sciences.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Ethnographic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Grounded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Theory is an inductive methodology. </a:t>
            </a:r>
            <a:endParaRPr lang="en-US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en-US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It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is the systematic generation of theory from systematic 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research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endParaRPr lang="en-US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It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is a set of rigorous 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research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procedures leading to the emergence of conceptual categories.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Grounded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03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is a qualitative 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research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method that is used to describe how human beings experience a certain phenomenon. </a:t>
            </a:r>
            <a:endParaRPr lang="en-US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A </a:t>
            </a:r>
            <a:r>
              <a:rPr lang="en-US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phenomenological study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attempts to set aside biases and preconceived assumptions about human experiences, feelings, and responses to a particular situation.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Phenomenology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9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600" dirty="0" smtClean="0"/>
              <a:t>Based on Positivist Philosophy </a:t>
            </a:r>
          </a:p>
          <a:p>
            <a:pPr marL="109728" indent="0">
              <a:buNone/>
            </a:pPr>
            <a:r>
              <a:rPr lang="en-US" sz="3600" u="sng" dirty="0" smtClean="0"/>
              <a:t>(Cause-Effect Relation)</a:t>
            </a:r>
          </a:p>
          <a:p>
            <a:pPr marL="109728" indent="0">
              <a:buNone/>
            </a:pPr>
            <a:r>
              <a:rPr lang="en-US" sz="3600" u="sng" dirty="0" smtClean="0"/>
              <a:t>(Dependent-Independent Variable)</a:t>
            </a:r>
          </a:p>
          <a:p>
            <a:r>
              <a:rPr lang="en-US" sz="4000" dirty="0" smtClean="0"/>
              <a:t>1. Survey Research</a:t>
            </a:r>
          </a:p>
          <a:p>
            <a:r>
              <a:rPr lang="en-US" sz="4000" dirty="0" smtClean="0"/>
              <a:t>2. Correlational Research</a:t>
            </a:r>
          </a:p>
          <a:p>
            <a:r>
              <a:rPr lang="en-US" sz="4000" dirty="0" smtClean="0"/>
              <a:t>3.  Ex-Post Facto Research </a:t>
            </a:r>
          </a:p>
          <a:p>
            <a:r>
              <a:rPr lang="en-US" sz="4000" dirty="0" smtClean="0"/>
              <a:t>4. Comparative Study</a:t>
            </a:r>
          </a:p>
          <a:p>
            <a:endParaRPr lang="en-US" sz="4000" dirty="0" smtClean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of Quantitative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3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5</a:t>
            </a:r>
            <a:r>
              <a:rPr lang="en-US" sz="4400" dirty="0" smtClean="0"/>
              <a:t>. Cross Sectional study</a:t>
            </a:r>
          </a:p>
          <a:p>
            <a:r>
              <a:rPr lang="en-US" sz="4400" dirty="0" smtClean="0"/>
              <a:t>6. longitudinal study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0790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"/>
            <a:ext cx="8229600" cy="6324600"/>
          </a:xfrm>
        </p:spPr>
        <p:txBody>
          <a:bodyPr/>
          <a:lstStyle/>
          <a:p>
            <a:pPr algn="just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In </a:t>
            </a:r>
            <a:r>
              <a:rPr lang="en-US" b="1" u="sng" dirty="0">
                <a:solidFill>
                  <a:srgbClr val="222222"/>
                </a:solidFill>
                <a:latin typeface="arial" panose="020B0604020202020204" pitchFamily="34" charset="0"/>
              </a:rPr>
              <a:t>survey research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 the researcher selects a sample of respondents from a population and administers a standardized questionnaire to them. </a:t>
            </a:r>
            <a:endParaRPr lang="en-US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The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questionnaire, or 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survey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 can be a written document that is completed by the person being surveyed, an online questionnaire, a face-to-face interview, or a telephone interview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endParaRPr lang="en-US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b="1" u="sng" dirty="0" smtClean="0">
                <a:solidFill>
                  <a:srgbClr val="222222"/>
                </a:solidFill>
                <a:latin typeface="arial" panose="020B0604020202020204" pitchFamily="34" charset="0"/>
              </a:rPr>
              <a:t>Correlational </a:t>
            </a:r>
            <a:r>
              <a:rPr lang="en-US" b="1" u="sng" dirty="0">
                <a:solidFill>
                  <a:srgbClr val="222222"/>
                </a:solidFill>
                <a:latin typeface="arial" panose="020B0604020202020204" pitchFamily="34" charset="0"/>
              </a:rPr>
              <a:t>research </a:t>
            </a:r>
            <a:r>
              <a:rPr lang="en-US" dirty="0">
                <a:latin typeface="Fira Sans"/>
              </a:rPr>
              <a:t>Correlational research is a type of non-experimental </a:t>
            </a:r>
            <a:r>
              <a:rPr lang="en-US" dirty="0">
                <a:solidFill>
                  <a:srgbClr val="0A94DB"/>
                </a:solidFill>
                <a:latin typeface="Fira Sans"/>
                <a:hlinkClick r:id="rId2"/>
              </a:rPr>
              <a:t>research</a:t>
            </a:r>
            <a:r>
              <a:rPr lang="en-US" dirty="0">
                <a:latin typeface="Fira Sans"/>
              </a:rPr>
              <a:t> method, in which a researcher measures two variables, understands and assess the statistical relationship between them with no influence from any extraneous variable.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73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19688"/>
            <a:ext cx="8229600" cy="580491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200000"/>
              </a:lnSpc>
              <a:spcBef>
                <a:spcPts val="0"/>
              </a:spcBef>
            </a:pPr>
            <a:r>
              <a:rPr lang="en-US" b="1" u="sng" dirty="0" smtClean="0">
                <a:solidFill>
                  <a:srgbClr val="222222"/>
                </a:solidFill>
                <a:latin typeface="arial" panose="020B0604020202020204" pitchFamily="34" charset="0"/>
              </a:rPr>
              <a:t>Ex-post-facto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research</a:t>
            </a:r>
            <a:r>
              <a:rPr lang="en-US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examine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how an independent variable, present prior to the 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study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in the participants,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affects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a dependent variable. </a:t>
            </a:r>
            <a:endParaRPr lang="en-US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indent="0" algn="just"/>
            <a:r>
              <a:rPr lang="en-US" dirty="0">
                <a:solidFill>
                  <a:srgbClr val="212529"/>
                </a:solidFill>
                <a:latin typeface="Open Sans"/>
              </a:rPr>
              <a:t>When translated literally, ex post facto means ‘from what is done afterwards’. </a:t>
            </a:r>
            <a:endParaRPr lang="en-US" dirty="0" smtClean="0">
              <a:solidFill>
                <a:srgbClr val="212529"/>
              </a:solidFill>
              <a:latin typeface="Open Sans"/>
            </a:endParaRPr>
          </a:p>
          <a:p>
            <a:pPr indent="0" algn="just"/>
            <a:r>
              <a:rPr lang="en-US" dirty="0" smtClean="0">
                <a:solidFill>
                  <a:srgbClr val="212529"/>
                </a:solidFill>
                <a:latin typeface="Open Sans"/>
              </a:rPr>
              <a:t>In </a:t>
            </a:r>
            <a:r>
              <a:rPr lang="en-US" dirty="0">
                <a:solidFill>
                  <a:srgbClr val="212529"/>
                </a:solidFill>
                <a:latin typeface="Open Sans"/>
              </a:rPr>
              <a:t>the context </a:t>
            </a:r>
            <a:r>
              <a:rPr lang="en-US" dirty="0" smtClean="0">
                <a:solidFill>
                  <a:srgbClr val="212529"/>
                </a:solidFill>
                <a:latin typeface="Open Sans"/>
              </a:rPr>
              <a:t>of social </a:t>
            </a:r>
            <a:r>
              <a:rPr lang="en-US" dirty="0">
                <a:solidFill>
                  <a:srgbClr val="212529"/>
                </a:solidFill>
                <a:latin typeface="Open Sans"/>
              </a:rPr>
              <a:t>and educational research the phrase means ‘after the fact’ or ‘retrospectively’ and refers to those studies which investigate possible cause-and-effect relationships </a:t>
            </a:r>
            <a:r>
              <a:rPr lang="en-US" dirty="0" smtClean="0">
                <a:solidFill>
                  <a:srgbClr val="212529"/>
                </a:solidFill>
                <a:latin typeface="Open Sans"/>
              </a:rPr>
              <a:t>by observing </a:t>
            </a:r>
            <a:r>
              <a:rPr lang="en-US" dirty="0">
                <a:solidFill>
                  <a:srgbClr val="212529"/>
                </a:solidFill>
                <a:latin typeface="Open Sans"/>
              </a:rPr>
              <a:t>an existing condition or state of affairs and searching back in time for plausible </a:t>
            </a:r>
            <a:r>
              <a:rPr lang="en-US" dirty="0" smtClean="0">
                <a:solidFill>
                  <a:srgbClr val="212529"/>
                </a:solidFill>
                <a:latin typeface="Open Sans"/>
              </a:rPr>
              <a:t>(seeming to be true) causal </a:t>
            </a:r>
            <a:r>
              <a:rPr lang="en-US" dirty="0">
                <a:solidFill>
                  <a:srgbClr val="212529"/>
                </a:solidFill>
                <a:latin typeface="Open Sans"/>
              </a:rPr>
              <a:t>factors.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</a:pPr>
            <a:endParaRPr lang="en-US" dirty="0" smtClean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413338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48072"/>
          </a:xfrm>
        </p:spPr>
        <p:txBody>
          <a:bodyPr/>
          <a:lstStyle/>
          <a:p>
            <a:pPr lvl="0" algn="just">
              <a:buClr>
                <a:srgbClr val="2DA2BF"/>
              </a:buClr>
            </a:pPr>
            <a:r>
              <a:rPr lang="en-US" sz="2500" dirty="0" smtClean="0">
                <a:solidFill>
                  <a:srgbClr val="000000"/>
                </a:solidFill>
                <a:latin typeface="Roboto"/>
              </a:rPr>
              <a:t>essentially </a:t>
            </a:r>
            <a:r>
              <a:rPr lang="en-US" sz="2500" dirty="0">
                <a:solidFill>
                  <a:srgbClr val="000000"/>
                </a:solidFill>
                <a:latin typeface="Roboto"/>
              </a:rPr>
              <a:t>compares two groups in an attempt to draw a conclusion about them. </a:t>
            </a:r>
            <a:endParaRPr lang="en-US" sz="2500" dirty="0" smtClean="0">
              <a:solidFill>
                <a:srgbClr val="000000"/>
              </a:solidFill>
              <a:latin typeface="Roboto"/>
            </a:endParaRPr>
          </a:p>
          <a:p>
            <a:pPr lvl="0" algn="just">
              <a:buClr>
                <a:srgbClr val="2DA2BF"/>
              </a:buClr>
            </a:pPr>
            <a:r>
              <a:rPr lang="en-US" sz="2500" dirty="0" smtClean="0">
                <a:solidFill>
                  <a:srgbClr val="000000"/>
                </a:solidFill>
                <a:latin typeface="Roboto"/>
              </a:rPr>
              <a:t>Researchers </a:t>
            </a:r>
            <a:r>
              <a:rPr lang="en-US" sz="2500" dirty="0">
                <a:solidFill>
                  <a:srgbClr val="000000"/>
                </a:solidFill>
                <a:latin typeface="Roboto"/>
              </a:rPr>
              <a:t>attempt to identify and analyze similarities and differences between groups, and these studies are most often cross-national, comparing two separate people groups. </a:t>
            </a:r>
            <a:endParaRPr lang="en-US" sz="2500" dirty="0" smtClean="0">
              <a:solidFill>
                <a:srgbClr val="000000"/>
              </a:solidFill>
              <a:latin typeface="Roboto"/>
            </a:endParaRPr>
          </a:p>
          <a:p>
            <a:pPr lvl="0" algn="just">
              <a:buClr>
                <a:srgbClr val="2DA2BF"/>
              </a:buClr>
            </a:pPr>
            <a:r>
              <a:rPr lang="en-US" sz="2500" dirty="0" smtClean="0">
                <a:solidFill>
                  <a:srgbClr val="000000"/>
                </a:solidFill>
                <a:latin typeface="Roboto"/>
              </a:rPr>
              <a:t>Comparative </a:t>
            </a:r>
            <a:r>
              <a:rPr lang="en-US" sz="2500" dirty="0">
                <a:solidFill>
                  <a:srgbClr val="000000"/>
                </a:solidFill>
                <a:latin typeface="Roboto"/>
              </a:rPr>
              <a:t>studies can be used to increase understanding between cultures and societies and create a foundation for compromise and collaboration. These studies contain both quantitative and qualitative research methods.</a:t>
            </a:r>
            <a:endParaRPr lang="en-US" sz="25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0000"/>
                </a:solidFill>
                <a:latin typeface="Roboto"/>
              </a:rPr>
              <a:t>Comparative research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4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Research?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4400" dirty="0" smtClean="0"/>
              <a:t>The basic purpose of Research is to produce </a:t>
            </a:r>
          </a:p>
          <a:p>
            <a:pPr marL="109728" indent="0" algn="ctr">
              <a:buNone/>
            </a:pPr>
            <a:endParaRPr lang="en-US" sz="4400" dirty="0" smtClean="0"/>
          </a:p>
          <a:p>
            <a:pPr marL="109728" indent="0" algn="ctr">
              <a:buNone/>
            </a:pPr>
            <a:r>
              <a:rPr lang="en-US" sz="4400" dirty="0" smtClean="0"/>
              <a:t>Knowledge and </a:t>
            </a:r>
          </a:p>
          <a:p>
            <a:pPr marL="109728" indent="0" algn="ctr">
              <a:buNone/>
            </a:pPr>
            <a:endParaRPr lang="en-US" sz="4400" dirty="0" smtClean="0"/>
          </a:p>
          <a:p>
            <a:pPr marL="109728" indent="0" algn="ctr">
              <a:buNone/>
            </a:pPr>
            <a:r>
              <a:rPr lang="en-US" sz="4400" dirty="0" smtClean="0"/>
              <a:t>understanding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185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410200"/>
          </a:xfrm>
        </p:spPr>
        <p:txBody>
          <a:bodyPr>
            <a:noAutofit/>
          </a:bodyPr>
          <a:lstStyle/>
          <a:p>
            <a:pPr lvl="0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All progress is born of inquiry. Doubt is often better than over-confidence, for it leads to inquiry, and inquiry leads to invention.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Research increases our knowledge of nature and its working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Research increases the existing body of knowledge about any social problem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Research provides answers to nearly all social problems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Research goes beyond common sense approach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Research give us clear picture of the phenomenon understudy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It helps to study the cause and effect relationships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Social Research helps us in taking better decisions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Research provide base for all government policies and economic system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It helps in evaluating government polices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Importance of Social Research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47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8600"/>
            <a:ext cx="82296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4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"/>
            <a:ext cx="8763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5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562600"/>
          </a:xfrm>
        </p:spPr>
        <p:txBody>
          <a:bodyPr>
            <a:noAutofit/>
          </a:bodyPr>
          <a:lstStyle/>
          <a:p>
            <a:pPr lvl="0" algn="just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Research is a scientific and systematic search for information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P.V. Young: 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social research is a systematic method of discovering new facts or verifying the old facts, their sequences, inter-relationship, casual explanations and the natural laws which govern them</a:t>
            </a:r>
          </a:p>
          <a:p>
            <a:pPr marL="109728" lvl="0" indent="0" algn="just">
              <a:buNone/>
            </a:pP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				(Quantitative Perspective)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is Social Research?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382000" cy="5626291"/>
          </a:xfrm>
        </p:spPr>
        <p:txBody>
          <a:bodyPr>
            <a:normAutofit/>
          </a:bodyPr>
          <a:lstStyle/>
          <a:p>
            <a:pPr algn="just"/>
            <a:r>
              <a:rPr lang="en-US" sz="3600" dirty="0">
                <a:latin typeface="AdvPSGARL-R"/>
              </a:rPr>
              <a:t>Qualitative </a:t>
            </a:r>
            <a:r>
              <a:rPr lang="en-US" sz="3600" dirty="0" smtClean="0">
                <a:latin typeface="AdvPSGARL-R"/>
              </a:rPr>
              <a:t>perspective: </a:t>
            </a:r>
          </a:p>
          <a:p>
            <a:pPr marL="109728" indent="0" algn="just">
              <a:buNone/>
            </a:pPr>
            <a:endParaRPr lang="en-US" sz="3600" dirty="0" smtClean="0">
              <a:latin typeface="AdvPSGARL-R"/>
            </a:endParaRPr>
          </a:p>
          <a:p>
            <a:pPr marL="109728" indent="0" algn="just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‘‘The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 collection, organization,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interpretation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textual material derived from talk or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conversation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in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exploration of meanings of social phenomena as experienced by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 themselves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their natural context’’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09728" indent="0" algn="just">
              <a:buNone/>
            </a:pPr>
            <a:r>
              <a:rPr lang="en-US" sz="3600" dirty="0">
                <a:latin typeface="AdvPSGARL-R"/>
              </a:rPr>
              <a:t>	</a:t>
            </a:r>
            <a:r>
              <a:rPr lang="en-US" sz="3600" dirty="0" smtClean="0">
                <a:latin typeface="AdvPSGARL-R"/>
              </a:rPr>
              <a:t>			</a:t>
            </a:r>
            <a:r>
              <a:rPr lang="en-US" sz="2800" dirty="0" smtClean="0">
                <a:latin typeface="AdvPSGARL-R"/>
              </a:rPr>
              <a:t>(</a:t>
            </a:r>
            <a:r>
              <a:rPr lang="en-US" sz="2800" dirty="0" err="1">
                <a:latin typeface="AdvPSGARL-R"/>
              </a:rPr>
              <a:t>Malterud</a:t>
            </a:r>
            <a:r>
              <a:rPr lang="en-US" sz="2800" dirty="0">
                <a:latin typeface="AdvPSGARL-R"/>
              </a:rPr>
              <a:t>, 2001, p. 483).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480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5486400"/>
          </a:xfrm>
        </p:spPr>
        <p:txBody>
          <a:bodyPr>
            <a:noAutofit/>
          </a:bodyPr>
          <a:lstStyle/>
          <a:p>
            <a:pPr marL="109728" lvl="0" indent="0" algn="just">
              <a:buNone/>
            </a:pPr>
            <a:r>
              <a:rPr lang="en-GB" sz="2400" b="1" u="sng" dirty="0" smtClean="0">
                <a:latin typeface="Times New Roman" pitchFamily="18" charset="0"/>
                <a:cs typeface="Times New Roman" pitchFamily="18" charset="0"/>
              </a:rPr>
              <a:t>The purpose of research is:</a:t>
            </a:r>
          </a:p>
          <a:p>
            <a:pPr lvl="0" algn="just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To discover answers to questions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through the application of scientific procedures.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To gain familiarity with a phenomenon or to achieve new insights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into it (studies with this object in view are termed as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exploratory or formulate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research studies)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To portray accurately the characteristics of a particular individual,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situation or a group (studies with this object in view are known as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descriptive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research studies)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To determine the frequency with which something occurs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or with which it is associated with something else (studies with this object in view are known as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diagnostic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research studies)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To test a hypothesis of a causal relationship between variables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(such studies are known as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hypothesis-testing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research studies)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Objectives of research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562600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Two types of Research :</a:t>
            </a:r>
          </a:p>
          <a:p>
            <a:pPr marL="109728" indent="0" algn="ctr">
              <a:buNone/>
            </a:pPr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  <a:p>
            <a:pPr marL="566928" indent="-457200" algn="ctr">
              <a:buAutoNum type="arabicPeriod"/>
            </a:pP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Qualitative </a:t>
            </a:r>
          </a:p>
          <a:p>
            <a:pPr marL="109728" indent="0" algn="ctr">
              <a:buNone/>
            </a:pPr>
            <a:endParaRPr lang="en-GB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2. Quantitative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Types of Research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92500" lnSpcReduction="20000"/>
          </a:bodyPr>
          <a:lstStyle/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4300" b="1" dirty="0" smtClean="0">
                <a:solidFill>
                  <a:prstClr val="black"/>
                </a:solidFill>
                <a:latin typeface="Calibri"/>
              </a:rPr>
              <a:t>Qualitative</a:t>
            </a:r>
          </a:p>
          <a:p>
            <a:pPr marL="342900" lvl="0" indent="-342900" algn="just" defTabSz="457200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An 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inquiry which seeks to 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</a:rPr>
              <a:t>understand social phenomena through the exploration and interpretation of 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</a:rPr>
              <a:t>the meanings people attach to, and make sense of, their experiences of the social world “</a:t>
            </a:r>
            <a:endParaRPr lang="en-GB" sz="3200" dirty="0">
              <a:solidFill>
                <a:prstClr val="black"/>
              </a:solidFill>
              <a:latin typeface="Calibri"/>
            </a:endParaRP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800080"/>
                </a:solidFill>
                <a:latin typeface="Calibri"/>
              </a:rPr>
              <a:t>Associated with </a:t>
            </a:r>
            <a:r>
              <a:rPr lang="en-GB" sz="3200" dirty="0" smtClean="0">
                <a:solidFill>
                  <a:srgbClr val="800080"/>
                </a:solidFill>
                <a:latin typeface="Calibri"/>
              </a:rPr>
              <a:t>the:</a:t>
            </a: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3200" dirty="0">
                <a:solidFill>
                  <a:srgbClr val="FF9900"/>
                </a:solidFill>
                <a:latin typeface="Calibri"/>
              </a:rPr>
              <a:t>Interpretive paradigm</a:t>
            </a:r>
            <a:endParaRPr lang="en-GB" sz="3200" dirty="0">
              <a:solidFill>
                <a:srgbClr val="C0504D"/>
              </a:solidFill>
              <a:latin typeface="Calibri"/>
            </a:endParaRP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800080"/>
                </a:solidFill>
                <a:latin typeface="Calibri"/>
              </a:rPr>
              <a:t>Key principle:</a:t>
            </a:r>
            <a:r>
              <a:rPr lang="en-GB" sz="3200" dirty="0">
                <a:solidFill>
                  <a:srgbClr val="C0504D"/>
                </a:solidFill>
                <a:latin typeface="Calibri"/>
              </a:rPr>
              <a:t> </a:t>
            </a:r>
            <a:endParaRPr lang="en-GB" sz="3200" dirty="0" smtClean="0">
              <a:solidFill>
                <a:srgbClr val="C0504D"/>
              </a:solidFill>
              <a:latin typeface="Calibri"/>
            </a:endParaRP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FF9900"/>
                </a:solidFill>
                <a:latin typeface="Calibri"/>
              </a:rPr>
              <a:t>Subjectivity/interpretation</a:t>
            </a:r>
            <a:endParaRPr lang="en-GB" sz="3200" dirty="0">
              <a:solidFill>
                <a:srgbClr val="FF9900"/>
              </a:solidFill>
              <a:latin typeface="Calibri"/>
            </a:endParaRP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800080"/>
                </a:solidFill>
                <a:latin typeface="Calibri"/>
              </a:rPr>
              <a:t>Theory developed:</a:t>
            </a:r>
            <a:r>
              <a:rPr lang="en-GB" sz="3200" dirty="0">
                <a:solidFill>
                  <a:srgbClr val="C0504D"/>
                </a:solidFill>
                <a:latin typeface="Calibri"/>
              </a:rPr>
              <a:t> </a:t>
            </a:r>
            <a:endParaRPr lang="en-GB" sz="3200" dirty="0" smtClean="0">
              <a:solidFill>
                <a:srgbClr val="C0504D"/>
              </a:solidFill>
              <a:latin typeface="Calibri"/>
            </a:endParaRP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3200" i="1" dirty="0" smtClean="0">
                <a:solidFill>
                  <a:srgbClr val="FF9900"/>
                </a:solidFill>
                <a:latin typeface="Calibri"/>
              </a:rPr>
              <a:t>during</a:t>
            </a:r>
            <a:r>
              <a:rPr lang="en-GB" sz="3200" dirty="0" smtClean="0">
                <a:solidFill>
                  <a:srgbClr val="FF9900"/>
                </a:solidFill>
                <a:latin typeface="Calibri"/>
              </a:rPr>
              <a:t> </a:t>
            </a:r>
            <a:r>
              <a:rPr lang="en-GB" sz="3200" dirty="0">
                <a:solidFill>
                  <a:srgbClr val="FF9900"/>
                </a:solidFill>
                <a:latin typeface="Calibri"/>
              </a:rPr>
              <a:t>and/or </a:t>
            </a:r>
            <a:r>
              <a:rPr lang="en-GB" sz="3200" i="1" dirty="0">
                <a:solidFill>
                  <a:srgbClr val="FF9900"/>
                </a:solidFill>
                <a:latin typeface="Calibri"/>
              </a:rPr>
              <a:t>after</a:t>
            </a:r>
            <a:r>
              <a:rPr lang="en-GB" sz="3200" dirty="0">
                <a:solidFill>
                  <a:srgbClr val="FF9900"/>
                </a:solidFill>
                <a:latin typeface="Calibri"/>
              </a:rPr>
              <a:t> </a:t>
            </a:r>
            <a:r>
              <a:rPr lang="en-GB" sz="3200" dirty="0" smtClean="0">
                <a:solidFill>
                  <a:srgbClr val="FF9900"/>
                </a:solidFill>
                <a:latin typeface="Calibri"/>
              </a:rPr>
              <a:t>the </a:t>
            </a:r>
            <a:r>
              <a:rPr lang="en-GB" sz="3200" dirty="0">
                <a:solidFill>
                  <a:srgbClr val="FF9900"/>
                </a:solidFill>
                <a:latin typeface="Calibri"/>
              </a:rPr>
              <a:t>study (theory </a:t>
            </a:r>
            <a:r>
              <a:rPr lang="en-GB" sz="3200" i="1" dirty="0">
                <a:solidFill>
                  <a:srgbClr val="FF9900"/>
                </a:solidFill>
                <a:latin typeface="Calibri"/>
              </a:rPr>
              <a:t>generation</a:t>
            </a:r>
            <a:r>
              <a:rPr lang="en-GB" sz="3200" dirty="0">
                <a:solidFill>
                  <a:srgbClr val="FF9900"/>
                </a:solidFill>
                <a:latin typeface="Calibri"/>
              </a:rPr>
              <a:t>)</a:t>
            </a: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800080"/>
                </a:solidFill>
                <a:latin typeface="Calibri"/>
              </a:rPr>
              <a:t>Process:</a:t>
            </a:r>
            <a:r>
              <a:rPr lang="en-GB" sz="3200" dirty="0">
                <a:solidFill>
                  <a:srgbClr val="FF9900"/>
                </a:solidFill>
                <a:latin typeface="Calibri"/>
              </a:rPr>
              <a:t> Inductive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Qualitative Vs. Quantitative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1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273</TotalTime>
  <Words>629</Words>
  <Application>Microsoft Office PowerPoint</Application>
  <PresentationFormat>On-screen Show (4:3)</PresentationFormat>
  <Paragraphs>100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AdvPSGARL-R</vt:lpstr>
      <vt:lpstr>Arial</vt:lpstr>
      <vt:lpstr>Arial</vt:lpstr>
      <vt:lpstr>Calibri</vt:lpstr>
      <vt:lpstr>Fira Sans</vt:lpstr>
      <vt:lpstr>Lucida Sans Unicode</vt:lpstr>
      <vt:lpstr>Open Sans</vt:lpstr>
      <vt:lpstr>Roboto</vt:lpstr>
      <vt:lpstr>Times New Roman</vt:lpstr>
      <vt:lpstr>Verdana</vt:lpstr>
      <vt:lpstr>Wingdings 2</vt:lpstr>
      <vt:lpstr>Wingdings 3</vt:lpstr>
      <vt:lpstr>Concourse</vt:lpstr>
      <vt:lpstr>Introduction to Social Research</vt:lpstr>
      <vt:lpstr>Purpose of Research? </vt:lpstr>
      <vt:lpstr>PowerPoint Presentation</vt:lpstr>
      <vt:lpstr>PowerPoint Presentation</vt:lpstr>
      <vt:lpstr>What is Social Research?</vt:lpstr>
      <vt:lpstr>PowerPoint Presentation</vt:lpstr>
      <vt:lpstr>Objectives of research</vt:lpstr>
      <vt:lpstr>Types of Research</vt:lpstr>
      <vt:lpstr>Qualitative Vs. Quantitative </vt:lpstr>
      <vt:lpstr>Quantitative </vt:lpstr>
      <vt:lpstr>Techniques of Qualitative </vt:lpstr>
      <vt:lpstr>Ethnographic research</vt:lpstr>
      <vt:lpstr>Grounded Research</vt:lpstr>
      <vt:lpstr>Phenomenology</vt:lpstr>
      <vt:lpstr>Techniques of Quantitative </vt:lpstr>
      <vt:lpstr>PowerPoint Presentation</vt:lpstr>
      <vt:lpstr>PowerPoint Presentation</vt:lpstr>
      <vt:lpstr>PowerPoint Presentation</vt:lpstr>
      <vt:lpstr>Comparative research </vt:lpstr>
      <vt:lpstr>Importance of Social Research</vt:lpstr>
    </vt:vector>
  </TitlesOfParts>
  <Company>Project-OS.org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Basharat</dc:creator>
  <cp:lastModifiedBy>Dr. Shakeel Ahmed</cp:lastModifiedBy>
  <cp:revision>43</cp:revision>
  <cp:lastPrinted>2019-09-16T03:44:49Z</cp:lastPrinted>
  <dcterms:created xsi:type="dcterms:W3CDTF">2011-10-03T17:39:37Z</dcterms:created>
  <dcterms:modified xsi:type="dcterms:W3CDTF">2019-09-26T05:47:59Z</dcterms:modified>
</cp:coreProperties>
</file>